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68" r:id="rId5"/>
    <p:sldId id="259" r:id="rId6"/>
    <p:sldId id="260" r:id="rId7"/>
    <p:sldId id="261" r:id="rId8"/>
    <p:sldId id="262" r:id="rId9"/>
    <p:sldId id="267" r:id="rId10"/>
    <p:sldId id="263" r:id="rId11"/>
    <p:sldId id="264" r:id="rId12"/>
    <p:sldId id="266" r:id="rId13"/>
    <p:sldId id="265"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856F10C-606D-4CE3-9A93-B2D08204C46D}" type="datetimeFigureOut">
              <a:rPr lang="ar-IQ" smtClean="0"/>
              <a:pPr/>
              <a:t>10/02/1440</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7FE82E8A-E7CB-4CC5-A256-305E5DA3612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856F10C-606D-4CE3-9A93-B2D08204C46D}" type="datetimeFigureOut">
              <a:rPr lang="ar-IQ" smtClean="0"/>
              <a:pPr/>
              <a:t>10/02/1440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FE82E8A-E7CB-4CC5-A256-305E5DA36126}" type="slidenum">
              <a:rPr lang="ar-IQ" smtClean="0"/>
              <a:pPr/>
              <a:t>‹#›</a:t>
            </a:fld>
            <a:endParaRPr lang="ar-IQ"/>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856F10C-606D-4CE3-9A93-B2D08204C46D}" type="datetimeFigureOut">
              <a:rPr lang="ar-IQ" smtClean="0"/>
              <a:pPr/>
              <a:t>10/02/1440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FE82E8A-E7CB-4CC5-A256-305E5DA36126}" type="slidenum">
              <a:rPr lang="ar-IQ" smtClean="0"/>
              <a:pPr/>
              <a:t>‹#›</a:t>
            </a:fld>
            <a:endParaRPr lang="ar-IQ"/>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856F10C-606D-4CE3-9A93-B2D08204C46D}" type="datetimeFigureOut">
              <a:rPr lang="ar-IQ" smtClean="0"/>
              <a:pPr/>
              <a:t>10/02/1440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FE82E8A-E7CB-4CC5-A256-305E5DA36126}" type="slidenum">
              <a:rPr lang="ar-IQ" smtClean="0"/>
              <a:pPr/>
              <a:t>‹#›</a:t>
            </a:fld>
            <a:endParaRPr lang="ar-IQ"/>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856F10C-606D-4CE3-9A93-B2D08204C46D}" type="datetimeFigureOut">
              <a:rPr lang="ar-IQ" smtClean="0"/>
              <a:pPr/>
              <a:t>10/02/1440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FE82E8A-E7CB-4CC5-A256-305E5DA3612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856F10C-606D-4CE3-9A93-B2D08204C46D}" type="datetimeFigureOut">
              <a:rPr lang="ar-IQ" smtClean="0"/>
              <a:pPr/>
              <a:t>10/02/1440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FE82E8A-E7CB-4CC5-A256-305E5DA36126}" type="slidenum">
              <a:rPr lang="ar-IQ" smtClean="0"/>
              <a:pPr/>
              <a:t>‹#›</a:t>
            </a:fld>
            <a:endParaRPr lang="ar-IQ"/>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856F10C-606D-4CE3-9A93-B2D08204C46D}" type="datetimeFigureOut">
              <a:rPr lang="ar-IQ" smtClean="0"/>
              <a:pPr/>
              <a:t>10/02/1440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FE82E8A-E7CB-4CC5-A256-305E5DA36126}" type="slidenum">
              <a:rPr lang="ar-IQ" smtClean="0"/>
              <a:pPr/>
              <a:t>‹#›</a:t>
            </a:fld>
            <a:endParaRPr lang="ar-IQ"/>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856F10C-606D-4CE3-9A93-B2D08204C46D}" type="datetimeFigureOut">
              <a:rPr lang="ar-IQ" smtClean="0"/>
              <a:pPr/>
              <a:t>10/02/1440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FE82E8A-E7CB-4CC5-A256-305E5DA36126}" type="slidenum">
              <a:rPr lang="ar-IQ" smtClean="0"/>
              <a:pPr/>
              <a:t>‹#›</a:t>
            </a:fld>
            <a:endParaRPr lang="ar-IQ"/>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856F10C-606D-4CE3-9A93-B2D08204C46D}" type="datetimeFigureOut">
              <a:rPr lang="ar-IQ" smtClean="0"/>
              <a:pPr/>
              <a:t>10/02/1440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FE82E8A-E7CB-4CC5-A256-305E5DA36126}" type="slidenum">
              <a:rPr lang="ar-IQ" smtClean="0"/>
              <a:pPr/>
              <a:t>‹#›</a:t>
            </a:fld>
            <a:endParaRPr lang="ar-IQ"/>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856F10C-606D-4CE3-9A93-B2D08204C46D}" type="datetimeFigureOut">
              <a:rPr lang="ar-IQ" smtClean="0"/>
              <a:pPr/>
              <a:t>10/02/1440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FE82E8A-E7CB-4CC5-A256-305E5DA36126}" type="slidenum">
              <a:rPr lang="ar-IQ" smtClean="0"/>
              <a:pPr/>
              <a:t>‹#›</a:t>
            </a:fld>
            <a:endParaRPr lang="ar-IQ"/>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856F10C-606D-4CE3-9A93-B2D08204C46D}" type="datetimeFigureOut">
              <a:rPr lang="ar-IQ" smtClean="0"/>
              <a:pPr/>
              <a:t>10/02/1440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7FE82E8A-E7CB-4CC5-A256-305E5DA36126}" type="slidenum">
              <a:rPr lang="ar-IQ" smtClean="0"/>
              <a:pPr/>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856F10C-606D-4CE3-9A93-B2D08204C46D}" type="datetimeFigureOut">
              <a:rPr lang="ar-IQ" smtClean="0"/>
              <a:pPr/>
              <a:t>10/02/1440</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FE82E8A-E7CB-4CC5-A256-305E5DA36126}" type="slidenum">
              <a:rPr lang="ar-IQ" smtClean="0"/>
              <a:pPr/>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edge/>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en-US" sz="4000" dirty="0" smtClean="0"/>
              <a:t>How to take sample for analysis </a:t>
            </a:r>
            <a:endParaRPr lang="ar-IQ" sz="4000" dirty="0"/>
          </a:p>
        </p:txBody>
      </p:sp>
      <p:sp>
        <p:nvSpPr>
          <p:cNvPr id="3" name="عنوان فرعي 2"/>
          <p:cNvSpPr>
            <a:spLocks noGrp="1"/>
          </p:cNvSpPr>
          <p:nvPr>
            <p:ph type="subTitle" idx="1"/>
          </p:nvPr>
        </p:nvSpPr>
        <p:spPr/>
        <p:txBody>
          <a:bodyPr/>
          <a:lstStyle/>
          <a:p>
            <a:endParaRPr lang="ar-IQ"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76672"/>
            <a:ext cx="8229600" cy="1440160"/>
          </a:xfrm>
        </p:spPr>
        <p:txBody>
          <a:bodyPr>
            <a:normAutofit fontScale="90000"/>
          </a:bodyPr>
          <a:lstStyle/>
          <a:p>
            <a:r>
              <a:rPr lang="en-US" b="1" u="sng" dirty="0" smtClean="0"/>
              <a:t>4-Taking samples from hay and straw (accumulation):</a:t>
            </a:r>
            <a:r>
              <a:rPr lang="en-US" u="sng" dirty="0" smtClean="0"/>
              <a:t/>
            </a:r>
            <a:br>
              <a:rPr lang="en-US" u="sng" dirty="0" smtClean="0"/>
            </a:br>
            <a:endParaRPr lang="ar-IQ" dirty="0"/>
          </a:p>
        </p:txBody>
      </p:sp>
      <p:sp>
        <p:nvSpPr>
          <p:cNvPr id="3" name="عنصر نائب للمحتوى 2"/>
          <p:cNvSpPr>
            <a:spLocks noGrp="1"/>
          </p:cNvSpPr>
          <p:nvPr>
            <p:ph idx="1"/>
          </p:nvPr>
        </p:nvSpPr>
        <p:spPr/>
        <p:txBody>
          <a:bodyPr/>
          <a:lstStyle/>
          <a:p>
            <a:pPr algn="l">
              <a:buNone/>
            </a:pPr>
            <a:r>
              <a:rPr lang="en-US" dirty="0" smtClean="0"/>
              <a:t>We take small samples from 20 different places high and depth then we collected samples in (1)group and continuo to decrease the size until we reach to sample with ( 1 - 0.5 )kg and grinding then save it in plastic bags for analysis.</a:t>
            </a:r>
            <a:br>
              <a:rPr lang="en-US" dirty="0" smtClean="0"/>
            </a:br>
            <a:endParaRPr lang="ar-IQ" dirty="0"/>
          </a:p>
        </p:txBody>
      </p:sp>
      <p:pic>
        <p:nvPicPr>
          <p:cNvPr id="1026" name="Picture 2" descr="C:\Users\taaj\Desktop\تنزيل (1).jpg"/>
          <p:cNvPicPr>
            <a:picLocks noChangeAspect="1" noChangeArrowheads="1"/>
          </p:cNvPicPr>
          <p:nvPr/>
        </p:nvPicPr>
        <p:blipFill>
          <a:blip r:embed="rId2" cstate="print"/>
          <a:srcRect/>
          <a:stretch>
            <a:fillRect/>
          </a:stretch>
        </p:blipFill>
        <p:spPr bwMode="auto">
          <a:xfrm>
            <a:off x="3779912" y="3933056"/>
            <a:ext cx="3960440" cy="2016224"/>
          </a:xfrm>
          <a:prstGeom prst="rect">
            <a:avLst/>
          </a:prstGeom>
          <a:noFill/>
        </p:spPr>
      </p:pic>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u="sng" dirty="0" smtClean="0"/>
              <a:t>5- Taking samples from hay and straw (bales):</a:t>
            </a:r>
            <a:endParaRPr lang="ar-IQ" sz="3600" dirty="0"/>
          </a:p>
        </p:txBody>
      </p:sp>
      <p:sp>
        <p:nvSpPr>
          <p:cNvPr id="3" name="عنصر نائب للمحتوى 2"/>
          <p:cNvSpPr>
            <a:spLocks noGrp="1"/>
          </p:cNvSpPr>
          <p:nvPr>
            <p:ph idx="1"/>
          </p:nvPr>
        </p:nvSpPr>
        <p:spPr/>
        <p:txBody>
          <a:bodyPr/>
          <a:lstStyle/>
          <a:p>
            <a:pPr algn="l">
              <a:buNone/>
            </a:pPr>
            <a:r>
              <a:rPr lang="en-US" dirty="0" smtClean="0"/>
              <a:t>If the number of bales less than 10 we take samples from all bales .if the number 10-20 we take samples from 10 .if the number more than 40 we take samples from 20 bales , the sample should be taken from ends and middle of each bale. The samples collected and decrease gradually in size until we reach to 1 to 0.5kg in weight the sample grinding and then save in plastic bag for analysis.</a:t>
            </a:r>
          </a:p>
          <a:p>
            <a:pPr algn="l">
              <a:buNone/>
            </a:pPr>
            <a:endParaRPr lang="ar-IQ"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2050" name="Picture 2" descr="C:\Users\taaj\Desktop\images.jpg"/>
          <p:cNvPicPr>
            <a:picLocks noGrp="1" noChangeAspect="1" noChangeArrowheads="1"/>
          </p:cNvPicPr>
          <p:nvPr>
            <p:ph idx="1"/>
          </p:nvPr>
        </p:nvPicPr>
        <p:blipFill>
          <a:blip r:embed="rId2" cstate="print"/>
          <a:srcRect/>
          <a:stretch>
            <a:fillRect/>
          </a:stretch>
        </p:blipFill>
        <p:spPr bwMode="auto">
          <a:xfrm>
            <a:off x="1979712" y="2348880"/>
            <a:ext cx="5544616" cy="3528392"/>
          </a:xfrm>
          <a:prstGeom prst="rect">
            <a:avLst/>
          </a:prstGeom>
          <a:noFill/>
        </p:spPr>
      </p:pic>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smtClean="0"/>
              <a:t>Laboratory samples cards:</a:t>
            </a:r>
            <a:endParaRPr lang="ar-IQ" dirty="0"/>
          </a:p>
        </p:txBody>
      </p:sp>
      <p:sp>
        <p:nvSpPr>
          <p:cNvPr id="3" name="عنصر نائب للمحتوى 2"/>
          <p:cNvSpPr>
            <a:spLocks noGrp="1"/>
          </p:cNvSpPr>
          <p:nvPr>
            <p:ph idx="1"/>
          </p:nvPr>
        </p:nvSpPr>
        <p:spPr/>
        <p:txBody>
          <a:bodyPr/>
          <a:lstStyle/>
          <a:p>
            <a:pPr algn="l">
              <a:buNone/>
            </a:pPr>
            <a:r>
              <a:rPr lang="en-US" b="1" dirty="0" smtClean="0"/>
              <a:t>1- </a:t>
            </a:r>
            <a:r>
              <a:rPr lang="en-US" dirty="0" smtClean="0"/>
              <a:t>Laboratory sample number.</a:t>
            </a:r>
            <a:br>
              <a:rPr lang="en-US" dirty="0" smtClean="0"/>
            </a:br>
            <a:r>
              <a:rPr lang="en-US" b="1" dirty="0" smtClean="0"/>
              <a:t>2- </a:t>
            </a:r>
            <a:r>
              <a:rPr lang="en-US" dirty="0" smtClean="0"/>
              <a:t>Project number.</a:t>
            </a:r>
            <a:br>
              <a:rPr lang="en-US" dirty="0" smtClean="0"/>
            </a:br>
            <a:r>
              <a:rPr lang="en-US" b="1" dirty="0" smtClean="0"/>
              <a:t>3- </a:t>
            </a:r>
            <a:r>
              <a:rPr lang="en-US" dirty="0" smtClean="0"/>
              <a:t>Experiment number.</a:t>
            </a:r>
            <a:br>
              <a:rPr lang="en-US" dirty="0" smtClean="0"/>
            </a:br>
            <a:r>
              <a:rPr lang="en-US" b="1" dirty="0" smtClean="0"/>
              <a:t>4- </a:t>
            </a:r>
            <a:r>
              <a:rPr lang="en-US" dirty="0" smtClean="0"/>
              <a:t>Sample description.</a:t>
            </a:r>
            <a:br>
              <a:rPr lang="en-US" dirty="0" smtClean="0"/>
            </a:br>
            <a:r>
              <a:rPr lang="en-US" b="1" dirty="0" smtClean="0"/>
              <a:t>5- </a:t>
            </a:r>
            <a:r>
              <a:rPr lang="en-US" dirty="0" smtClean="0"/>
              <a:t>Signature of person doing work.</a:t>
            </a:r>
            <a:endParaRPr lang="ar-IQ"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buNone/>
            </a:pPr>
            <a:r>
              <a:rPr lang="en-US" dirty="0"/>
              <a:t>Taking the samples from the base material or withdrawing them from the place or the member is very important. It represents the process of chemical analysis because any difference between the sample and the basic, </a:t>
            </a:r>
            <a:r>
              <a:rPr lang="en-US" dirty="0" smtClean="0"/>
              <a:t>that mean inaccurate </a:t>
            </a:r>
            <a:r>
              <a:rPr lang="en-US" dirty="0"/>
              <a:t>representation of the base material in the sample obtained will give inaccurate and unreliable results. The process of taking samples and preparing as following.</a:t>
            </a:r>
          </a:p>
          <a:p>
            <a:endParaRPr lang="ar-IQ"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ctr" rtl="0">
              <a:buNone/>
            </a:pPr>
            <a:r>
              <a:rPr lang="en-US" b="1" dirty="0">
                <a:cs typeface="+mj-cs"/>
              </a:rPr>
              <a:t>Washing and </a:t>
            </a:r>
            <a:r>
              <a:rPr lang="en-US" b="1" dirty="0" smtClean="0">
                <a:cs typeface="+mj-cs"/>
              </a:rPr>
              <a:t>drying</a:t>
            </a:r>
          </a:p>
          <a:p>
            <a:pPr algn="l" rtl="0">
              <a:buNone/>
            </a:pPr>
            <a:r>
              <a:rPr lang="en-US" sz="2800" dirty="0"/>
              <a:t>Plants and fodder crops can be washed if brought to the laboratory with normal water. A </a:t>
            </a:r>
            <a:r>
              <a:rPr lang="en-US" sz="2800" dirty="0" smtClean="0"/>
              <a:t>non-ionic detergent </a:t>
            </a:r>
            <a:r>
              <a:rPr lang="en-US" sz="2800" dirty="0"/>
              <a:t>can be used. The washing </a:t>
            </a:r>
            <a:r>
              <a:rPr lang="en-US" sz="2800" dirty="0" smtClean="0"/>
              <a:t>process should </a:t>
            </a:r>
            <a:r>
              <a:rPr lang="en-US" sz="2800" dirty="0"/>
              <a:t>be done as quickly as possible to reduce the loss in the dissolved parts</a:t>
            </a:r>
            <a:r>
              <a:rPr lang="en-US" sz="2800" dirty="0" smtClean="0"/>
              <a:t>.</a:t>
            </a:r>
            <a:r>
              <a:rPr lang="en-US" sz="2800" dirty="0" smtClean="0"/>
              <a:t> It is preferable to wash with normal water. Wash with distilled water and then dry with a clean cloth Or paper tissues. </a:t>
            </a:r>
            <a:endParaRPr lang="en-US" sz="2800" dirty="0">
              <a:cs typeface="+mj-cs"/>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buNone/>
            </a:pPr>
            <a:r>
              <a:rPr lang="en-US" dirty="0" smtClean="0"/>
              <a:t>If the crops or feed to be analyzed are clean or dusty, it is sufficient to remove the dust from them by regular brush or using hand or electric air blower. It is actually preferable to wash because it may not be possible to completely dry the water-washed product using the cloth and remove the moisture. It was damaged as a result of washing and is dried to a fixed weight in the curling oven.</a:t>
            </a:r>
            <a:endParaRPr lang="en-US" smtClean="0"/>
          </a:p>
          <a:p>
            <a:pPr algn="l">
              <a:buNone/>
            </a:pPr>
            <a:endParaRPr lang="ar-IQ"/>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Methods of taking sample: </a:t>
            </a:r>
            <a:endParaRPr lang="ar-IQ" dirty="0"/>
          </a:p>
        </p:txBody>
      </p:sp>
      <p:sp>
        <p:nvSpPr>
          <p:cNvPr id="3" name="عنصر نائب للمحتوى 2"/>
          <p:cNvSpPr>
            <a:spLocks noGrp="1"/>
          </p:cNvSpPr>
          <p:nvPr>
            <p:ph idx="1"/>
          </p:nvPr>
        </p:nvSpPr>
        <p:spPr/>
        <p:txBody>
          <a:bodyPr>
            <a:normAutofit/>
          </a:bodyPr>
          <a:lstStyle/>
          <a:p>
            <a:pPr algn="l">
              <a:buNone/>
            </a:pPr>
            <a:r>
              <a:rPr lang="en-US" b="1" dirty="0"/>
              <a:t>1- Taking sample from green plants in </a:t>
            </a:r>
            <a:r>
              <a:rPr lang="en-US" b="1" dirty="0" smtClean="0"/>
              <a:t>field</a:t>
            </a:r>
          </a:p>
          <a:p>
            <a:pPr algn="l">
              <a:buNone/>
            </a:pPr>
            <a:r>
              <a:rPr lang="en-US" dirty="0"/>
              <a:t>Sampling from the aerial parts of the plants in field selected random </a:t>
            </a:r>
            <a:r>
              <a:rPr lang="en-US" dirty="0" smtClean="0"/>
              <a:t>at least </a:t>
            </a:r>
            <a:r>
              <a:rPr lang="en-US" dirty="0"/>
              <a:t>(10) or more sample sites depending on the size of the field </a:t>
            </a:r>
            <a:r>
              <a:rPr lang="en-US" dirty="0" smtClean="0"/>
              <a:t>and should </a:t>
            </a:r>
            <a:r>
              <a:rPr lang="en-US" dirty="0"/>
              <a:t>be (2-3 Kg )amount.</a:t>
            </a:r>
            <a:br>
              <a:rPr lang="en-US" dirty="0"/>
            </a:br>
            <a:r>
              <a:rPr lang="en-US" dirty="0"/>
              <a:t/>
            </a:r>
            <a:br>
              <a:rPr lang="en-US" dirty="0"/>
            </a:br>
            <a:r>
              <a:rPr lang="en-US" dirty="0"/>
              <a:t>Clip the aerial parts of the plants and it save in plastic bag. if the plant is   </a:t>
            </a:r>
            <a:r>
              <a:rPr lang="en-US" dirty="0" smtClean="0"/>
              <a:t>large </a:t>
            </a:r>
            <a:r>
              <a:rPr lang="en-US" dirty="0"/>
              <a:t>it may </a:t>
            </a:r>
            <a:r>
              <a:rPr lang="en-US" dirty="0" smtClean="0"/>
              <a:t>be necessary </a:t>
            </a:r>
            <a:r>
              <a:rPr lang="en-US" dirty="0"/>
              <a:t>to take the sample to the laboratory and run </a:t>
            </a:r>
            <a:r>
              <a:rPr lang="en-US" dirty="0" smtClean="0"/>
              <a:t>it through </a:t>
            </a:r>
            <a:r>
              <a:rPr lang="en-US" dirty="0"/>
              <a:t>a forage cutter to obtain suitable sample. </a:t>
            </a:r>
          </a:p>
          <a:p>
            <a:pPr algn="l">
              <a:buNone/>
            </a:pPr>
            <a:endParaRPr lang="ar-IQ"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l">
              <a:buNone/>
            </a:pPr>
            <a:r>
              <a:rPr lang="en-US" b="1" dirty="0"/>
              <a:t>Note:</a:t>
            </a:r>
            <a:r>
              <a:rPr lang="en-US" dirty="0"/>
              <a:t/>
            </a:r>
            <a:br>
              <a:rPr lang="en-US" dirty="0"/>
            </a:br>
            <a:r>
              <a:rPr lang="en-US" b="1" dirty="0"/>
              <a:t>1-</a:t>
            </a:r>
            <a:r>
              <a:rPr lang="en-US" dirty="0"/>
              <a:t>The moisture is high in green plants so we should decrease or reduce the time of taking samples to decrease the moisture lost from green plant also to decrease the changes happen due to enzymes the stay for long period in plants after cutting.</a:t>
            </a:r>
            <a:br>
              <a:rPr lang="en-US" dirty="0"/>
            </a:br>
            <a:r>
              <a:rPr lang="en-US" dirty="0"/>
              <a:t/>
            </a:r>
            <a:br>
              <a:rPr lang="en-US" dirty="0"/>
            </a:br>
            <a:r>
              <a:rPr lang="en-US" b="1" dirty="0"/>
              <a:t>2- </a:t>
            </a:r>
            <a:r>
              <a:rPr lang="en-US" dirty="0"/>
              <a:t>After reach of plants in plastic bags to laboratory we cut the green plants to3-5 cm and mixed good then put in one group .then we Take 20 samples from it again randomly and also mixed in one group until we reach to sample about 500-600gm in weight that sample put in plastic bags for analysis.</a:t>
            </a:r>
            <a:br>
              <a:rPr lang="en-US" dirty="0"/>
            </a:br>
            <a:endParaRPr lang="ar-IQ"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smtClean="0"/>
              <a:t>2-Taking samples from silage: </a:t>
            </a:r>
            <a:endParaRPr lang="ar-IQ" dirty="0"/>
          </a:p>
        </p:txBody>
      </p:sp>
      <p:sp>
        <p:nvSpPr>
          <p:cNvPr id="3" name="عنصر نائب للمحتوى 2"/>
          <p:cNvSpPr>
            <a:spLocks noGrp="1"/>
          </p:cNvSpPr>
          <p:nvPr>
            <p:ph idx="1"/>
          </p:nvPr>
        </p:nvSpPr>
        <p:spPr>
          <a:xfrm>
            <a:off x="457200" y="2564904"/>
            <a:ext cx="8229600" cy="3759696"/>
          </a:xfrm>
        </p:spPr>
        <p:txBody>
          <a:bodyPr/>
          <a:lstStyle/>
          <a:p>
            <a:pPr algn="l">
              <a:buNone/>
            </a:pPr>
            <a:r>
              <a:rPr lang="en-US" dirty="0" smtClean="0"/>
              <a:t>Take a sample at random of silage from different sites , the weight of sample should be 4 kg , the sample take before and after fermentation to study the changes occur in material (silage) during and after fermentation.</a:t>
            </a:r>
            <a:br>
              <a:rPr lang="en-US" dirty="0" smtClean="0"/>
            </a:br>
            <a:endParaRPr lang="ar-IQ"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smtClean="0"/>
              <a:t>3- Taking samples from grain and meal mixtures ( concentrate ):</a:t>
            </a:r>
            <a:endParaRPr lang="ar-IQ" dirty="0"/>
          </a:p>
        </p:txBody>
      </p:sp>
      <p:sp>
        <p:nvSpPr>
          <p:cNvPr id="3" name="عنصر نائب للمحتوى 2"/>
          <p:cNvSpPr>
            <a:spLocks noGrp="1"/>
          </p:cNvSpPr>
          <p:nvPr>
            <p:ph idx="1"/>
          </p:nvPr>
        </p:nvSpPr>
        <p:spPr/>
        <p:txBody>
          <a:bodyPr>
            <a:normAutofit lnSpcReduction="10000"/>
          </a:bodyPr>
          <a:lstStyle/>
          <a:p>
            <a:pPr algn="l">
              <a:buNone/>
            </a:pPr>
            <a:r>
              <a:rPr lang="en-US" dirty="0" smtClean="0"/>
              <a:t>Use a slotted single or hollow tube with pointed ends take at least 1 kg sample follows lay bag horizontally. Determine number of bags as follows:</a:t>
            </a:r>
            <a:br>
              <a:rPr lang="en-US" dirty="0" smtClean="0"/>
            </a:br>
            <a:r>
              <a:rPr lang="en-US" dirty="0" smtClean="0"/>
              <a:t>from ( 1-10 ) bags sample all bags, from (11) or more sample 10 bags at random. After taking samples all samples collected in (1) group and divided by</a:t>
            </a:r>
            <a:r>
              <a:rPr lang="en-US" b="1" dirty="0" smtClean="0"/>
              <a:t> quartering methods </a:t>
            </a:r>
            <a:r>
              <a:rPr lang="en-US" dirty="0" smtClean="0"/>
              <a:t>each group divided into 4 equal group we take just 2 group from the 4 and divided other 2 .we continuo  in this process until we reach to </a:t>
            </a:r>
            <a:r>
              <a:rPr lang="en-US" b="1" dirty="0" smtClean="0"/>
              <a:t>1 kg </a:t>
            </a:r>
            <a:r>
              <a:rPr lang="en-US" dirty="0" smtClean="0"/>
              <a:t>in weight then save the sample in plastic bag and send to laboratory.</a:t>
            </a:r>
            <a:br>
              <a:rPr lang="en-US" dirty="0" smtClean="0"/>
            </a:br>
            <a:endParaRPr lang="ar-IQ"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098" name="Picture 2" descr="C:\Users\taaj\Desktop\images (1).jpg"/>
          <p:cNvPicPr>
            <a:picLocks noGrp="1" noChangeAspect="1" noChangeArrowheads="1"/>
          </p:cNvPicPr>
          <p:nvPr>
            <p:ph idx="1"/>
          </p:nvPr>
        </p:nvPicPr>
        <p:blipFill>
          <a:blip r:embed="rId2" cstate="print"/>
          <a:srcRect/>
          <a:stretch>
            <a:fillRect/>
          </a:stretch>
        </p:blipFill>
        <p:spPr bwMode="auto">
          <a:xfrm>
            <a:off x="1619672" y="2348880"/>
            <a:ext cx="5976664" cy="3312368"/>
          </a:xfrm>
          <a:prstGeom prst="rect">
            <a:avLst/>
          </a:prstGeom>
          <a:noFill/>
        </p:spPr>
      </p:pic>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TotalTime>
  <Words>513</Words>
  <Application>Microsoft Office PowerPoint</Application>
  <PresentationFormat>عرض على الشاشة (3:4)‏</PresentationFormat>
  <Paragraphs>19</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تدفق</vt:lpstr>
      <vt:lpstr>How to take sample for analysis </vt:lpstr>
      <vt:lpstr>الشريحة 2</vt:lpstr>
      <vt:lpstr>الشريحة 3</vt:lpstr>
      <vt:lpstr>الشريحة 4</vt:lpstr>
      <vt:lpstr>Methods of taking sample: </vt:lpstr>
      <vt:lpstr>الشريحة 6</vt:lpstr>
      <vt:lpstr>2-Taking samples from silage: </vt:lpstr>
      <vt:lpstr>3- Taking samples from grain and meal mixtures ( concentrate ):</vt:lpstr>
      <vt:lpstr>الشريحة 9</vt:lpstr>
      <vt:lpstr>4-Taking samples from hay and straw (accumulation): </vt:lpstr>
      <vt:lpstr>5- Taking samples from hay and straw (bales):</vt:lpstr>
      <vt:lpstr>الشريحة 12</vt:lpstr>
      <vt:lpstr>Laboratory samples cards: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take sample for analysis</dc:title>
  <dc:creator>taaj</dc:creator>
  <cp:lastModifiedBy>taaj</cp:lastModifiedBy>
  <cp:revision>7</cp:revision>
  <dcterms:created xsi:type="dcterms:W3CDTF">2018-10-18T19:02:12Z</dcterms:created>
  <dcterms:modified xsi:type="dcterms:W3CDTF">2018-10-20T12:39:51Z</dcterms:modified>
</cp:coreProperties>
</file>